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54" r:id="rId2"/>
    <p:sldId id="364" r:id="rId3"/>
    <p:sldId id="264" r:id="rId4"/>
    <p:sldId id="265" r:id="rId5"/>
    <p:sldId id="266" r:id="rId6"/>
    <p:sldId id="259" r:id="rId7"/>
    <p:sldId id="260" r:id="rId8"/>
    <p:sldId id="268" r:id="rId9"/>
    <p:sldId id="263" r:id="rId10"/>
    <p:sldId id="360" r:id="rId11"/>
    <p:sldId id="361" r:id="rId12"/>
    <p:sldId id="362" r:id="rId13"/>
    <p:sldId id="363" r:id="rId14"/>
    <p:sldId id="275" r:id="rId15"/>
    <p:sldId id="276" r:id="rId16"/>
    <p:sldId id="355" r:id="rId17"/>
    <p:sldId id="279" r:id="rId18"/>
    <p:sldId id="280" r:id="rId19"/>
    <p:sldId id="281" r:id="rId20"/>
    <p:sldId id="282" r:id="rId21"/>
    <p:sldId id="283" r:id="rId22"/>
    <p:sldId id="356" r:id="rId23"/>
    <p:sldId id="33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0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EAB8C-ABE7-4C7A-8011-69CF43338C91}" type="datetimeFigureOut">
              <a:rPr lang="pt-BR" smtClean="0"/>
              <a:pPr/>
              <a:t>23/06/2016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5A9C1-27E8-422F-AE69-2E343BAB97B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6391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7F3A9-0895-4D09-A2E1-39AC3BB6E98B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5378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7F3A9-0895-4D09-A2E1-39AC3BB6E98B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6591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5F337C-ABE6-4D77-BAA6-0E28AC8B2053}" type="slidenum">
              <a:rPr lang="pt-BR" smtClean="0"/>
              <a:pPr/>
              <a:t>21</a:t>
            </a:fld>
            <a:endParaRPr lang="pt-BR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mtClean="0"/>
              <a:t>Existem vários municípios com menos de 10% de evangélicos na sua população (em amarelo) e vários com menos de 5% (em vermelho).</a:t>
            </a:r>
          </a:p>
          <a:p>
            <a:pPr eaLnBrk="1" hangingPunct="1"/>
            <a:r>
              <a:rPr lang="pt-BR" smtClean="0"/>
              <a:t>Esses municípios devem ter a atenção da Igreja Evangélica no Brasil.</a:t>
            </a:r>
          </a:p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076522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ítu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16" name="Espaço Reservado para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Rodapé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398DC-A221-442B-9B8E-CD648A1346B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7" name="Espaço Reservado para Conteúd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9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11" name="Espaço Reservado para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25" name="Espaço Reservado para Tex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8" name="Espaço Reservado para Conteúd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24" name="Espaço Reservado para Rodapé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29" name="Espaço Reservado para Rodapé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6/23/2016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Espaço Reservado para Títu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vep.com.br/banner/adclick.php?bannerid=91&amp;zoneid=0&amp;source=&amp;dest=http://www.lifestream.com.br/novosite/radical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jpeg"/><Relationship Id="rId11" Type="http://schemas.openxmlformats.org/officeDocument/2006/relationships/image" Target="../media/image34.jp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68696" y="1700808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6000" b="1" dirty="0" smtClean="0">
                <a:ln w="1143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achen-Bold" pitchFamily="2" charset="0"/>
              </a:rPr>
              <a:t>MISSION TO BRAZIL’S </a:t>
            </a:r>
            <a:r>
              <a:rPr kumimoji="0" lang="pt-BR" sz="6000" b="1" i="0" u="none" strike="noStrike" kern="1200" cap="none" spc="0" normalizeH="0" baseline="0" noProof="0" dirty="0" smtClean="0">
                <a:ln w="1143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achen-Bold" pitchFamily="2" charset="0"/>
                <a:ea typeface="+mj-ea"/>
                <a:cs typeface="+mj-cs"/>
              </a:rPr>
              <a:t>NORTHEAST</a:t>
            </a:r>
            <a:endParaRPr kumimoji="0" lang="pt-BR" sz="6000" b="1" i="0" u="none" strike="noStrike" kern="1200" cap="none" spc="0" normalizeH="0" baseline="0" noProof="0" dirty="0">
              <a:ln w="1143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achen-Bold" pitchFamily="2" charset="0"/>
              <a:ea typeface="+mj-ea"/>
              <a:cs typeface="+mj-cs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468672" y="3861048"/>
            <a:ext cx="822960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 w="1143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achen-Bold" pitchFamily="2" charset="0"/>
                <a:ea typeface="+mj-ea"/>
                <a:cs typeface="+mj-cs"/>
              </a:rPr>
              <a:t>“SERTÃO NORDESTINO”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achen-Bold" pitchFamily="2" charset="0"/>
                <a:ea typeface="+mj-ea"/>
                <a:cs typeface="+mj-cs"/>
              </a:rPr>
              <a:t>(“Wilderness of the Northeast</a:t>
            </a:r>
            <a:r>
              <a:rPr lang="pt-BR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achen-Bold" pitchFamily="2" charset="0"/>
                <a:ea typeface="+mj-ea"/>
                <a:cs typeface="+mj-cs"/>
              </a:rPr>
              <a:t>”)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 w="1143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achen-Bold" pitchFamily="2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achen-Bold" pitchFamily="2" charset="0"/>
                <a:ea typeface="+mj-ea"/>
                <a:cs typeface="+mj-cs"/>
              </a:rPr>
              <a:t>By Kamyla de Lellis</a:t>
            </a:r>
            <a:endParaRPr kumimoji="0" lang="pt-BR" sz="2800" b="1" i="0" u="none" strike="noStrike" kern="1200" cap="none" spc="0" normalizeH="0" baseline="0" noProof="0" dirty="0">
              <a:ln w="1143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achen-Bold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idx="1"/>
          </p:nvPr>
        </p:nvSpPr>
        <p:spPr>
          <a:xfrm>
            <a:off x="467544" y="1700808"/>
            <a:ext cx="8229600" cy="417671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4000" b="1" dirty="0" smtClean="0">
                <a:solidFill>
                  <a:srgbClr val="990000"/>
                </a:solidFill>
                <a:latin typeface="Verdana" pitchFamily="34" charset="0"/>
              </a:rPr>
              <a:t>In the Sertão Nordestino... </a:t>
            </a:r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You </a:t>
            </a:r>
            <a:r>
              <a:rPr lang="en-US" sz="4000" dirty="0" smtClean="0"/>
              <a:t>will find 71% of </a:t>
            </a:r>
            <a:r>
              <a:rPr lang="en-US" sz="4000" dirty="0"/>
              <a:t>the least evangelized cities of </a:t>
            </a:r>
            <a:r>
              <a:rPr lang="en-US" sz="4000" dirty="0" smtClean="0"/>
              <a:t>Brazil</a:t>
            </a:r>
            <a:endParaRPr lang="en-US" sz="4000" dirty="0"/>
          </a:p>
          <a:p>
            <a:endParaRPr lang="pt-BR" sz="4000" b="1" dirty="0" smtClean="0">
              <a:solidFill>
                <a:srgbClr val="99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043608" y="1844824"/>
            <a:ext cx="712879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dirty="0"/>
              <a:t>Of the 485 cities </a:t>
            </a:r>
            <a:r>
              <a:rPr lang="en-US" sz="4000" dirty="0" smtClean="0"/>
              <a:t>in Brazil with less </a:t>
            </a:r>
            <a:r>
              <a:rPr lang="en-US" sz="4000" dirty="0"/>
              <a:t>than </a:t>
            </a:r>
            <a:r>
              <a:rPr lang="en-US" sz="4000" dirty="0" smtClean="0"/>
              <a:t>3% </a:t>
            </a:r>
            <a:r>
              <a:rPr lang="en-US" sz="4000" dirty="0"/>
              <a:t>evangelicals, 343 </a:t>
            </a:r>
            <a:r>
              <a:rPr lang="en-US" sz="4000" dirty="0" smtClean="0"/>
              <a:t>of them are located </a:t>
            </a:r>
            <a:r>
              <a:rPr lang="en-US" sz="4000" dirty="0" smtClean="0"/>
              <a:t>in </a:t>
            </a:r>
            <a:r>
              <a:rPr lang="en-US" sz="4000" dirty="0" smtClean="0"/>
              <a:t>the </a:t>
            </a:r>
            <a:r>
              <a:rPr lang="pt-BR" sz="4000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Sertão Nordestino</a:t>
            </a:r>
            <a:endParaRPr lang="pt-BR" sz="3200" dirty="0">
              <a:solidFill>
                <a:schemeClr val="accent6">
                  <a:lumMod val="75000"/>
                </a:schemeClr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idx="1"/>
          </p:nvPr>
        </p:nvSpPr>
        <p:spPr>
          <a:xfrm>
            <a:off x="395288" y="1456208"/>
            <a:ext cx="8229600" cy="463708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4800" b="1" dirty="0" smtClean="0">
                <a:solidFill>
                  <a:srgbClr val="C00000"/>
                </a:solidFill>
                <a:latin typeface="Verdana" pitchFamily="34" charset="0"/>
              </a:rPr>
              <a:t>The Sertão  </a:t>
            </a:r>
          </a:p>
          <a:p>
            <a:pPr algn="ctr">
              <a:buNone/>
              <a:defRPr/>
            </a:pPr>
            <a:r>
              <a:rPr lang="en-US" sz="4800" dirty="0"/>
              <a:t>It is the border nearest and more neglected  Brazilian church.</a:t>
            </a:r>
            <a:endParaRPr lang="pt-BR" sz="4800" b="1" dirty="0" smtClean="0">
              <a:solidFill>
                <a:srgbClr val="990000"/>
              </a:solidFill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omem sertanej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634" y="1052983"/>
            <a:ext cx="78486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ad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215851"/>
            <a:ext cx="784860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455593" y="6165304"/>
            <a:ext cx="8342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“World </a:t>
            </a:r>
            <a:r>
              <a:rPr lang="pt-BR" sz="2400" b="1" dirty="0"/>
              <a:t>evangelization </a:t>
            </a:r>
            <a:r>
              <a:rPr lang="pt-BR" sz="2400" b="1" i="1" dirty="0" smtClean="0"/>
              <a:t>must</a:t>
            </a:r>
            <a:r>
              <a:rPr lang="pt-BR" sz="2400" b="1" dirty="0" smtClean="0"/>
              <a:t> pass through &amp; include the </a:t>
            </a:r>
            <a:r>
              <a:rPr lang="pt-BR" sz="2400" b="1" dirty="0" smtClean="0"/>
              <a:t>Sertão”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490663" y="12684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51520" y="2217291"/>
            <a:ext cx="381642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/>
              <a:t>Belief </a:t>
            </a:r>
            <a:r>
              <a:rPr lang="en-US" sz="3200" dirty="0" smtClean="0"/>
              <a:t>in deities like “Frei </a:t>
            </a:r>
            <a:r>
              <a:rPr lang="en-US" sz="3200" dirty="0" err="1" smtClean="0"/>
              <a:t>Damiao</a:t>
            </a:r>
            <a:r>
              <a:rPr lang="en-US" sz="3200" dirty="0" smtClean="0"/>
              <a:t>” and “Padre Cicero” </a:t>
            </a:r>
            <a:r>
              <a:rPr lang="en-US" sz="3200" dirty="0"/>
              <a:t>is </a:t>
            </a:r>
            <a:r>
              <a:rPr lang="en-US" sz="3200" dirty="0" smtClean="0"/>
              <a:t>embedded in </a:t>
            </a:r>
            <a:r>
              <a:rPr lang="en-US" sz="3200" dirty="0" smtClean="0"/>
              <a:t>the culture, shrouding the Northeast </a:t>
            </a:r>
          </a:p>
          <a:p>
            <a:pPr algn="ctr">
              <a:defRPr/>
            </a:pPr>
            <a:r>
              <a:rPr lang="en-US" sz="3200" dirty="0" smtClean="0"/>
              <a:t>in darkness</a:t>
            </a:r>
            <a:endParaRPr lang="pt-BR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45060" name="Picture 4" descr="16 01 06 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2097088"/>
            <a:ext cx="4824413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07503" y="476250"/>
            <a:ext cx="88571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000" dirty="0" smtClean="0"/>
              <a:t>Roman Catholicism in the Sertão</a:t>
            </a:r>
            <a:endParaRPr lang="pt-BR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187624" y="1628800"/>
            <a:ext cx="684212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000" dirty="0"/>
              <a:t>Thousands of rural </a:t>
            </a:r>
            <a:r>
              <a:rPr lang="en-US" sz="4000" dirty="0" smtClean="0"/>
              <a:t>communities </a:t>
            </a:r>
            <a:r>
              <a:rPr lang="pt-BR" sz="4000" dirty="0"/>
              <a:t>in the Sertão</a:t>
            </a:r>
            <a:r>
              <a:rPr lang="en-US" sz="4000" dirty="0" smtClean="0"/>
              <a:t>, inhabited by over 12 </a:t>
            </a:r>
            <a:r>
              <a:rPr lang="en-US" sz="4000" dirty="0"/>
              <a:t>million </a:t>
            </a:r>
            <a:r>
              <a:rPr lang="en-US" sz="4000" dirty="0" smtClean="0"/>
              <a:t>people, have never had an opportunity </a:t>
            </a:r>
            <a:r>
              <a:rPr lang="en-US" sz="4000" dirty="0"/>
              <a:t>to hear the </a:t>
            </a:r>
            <a:r>
              <a:rPr lang="en-US" sz="4000" dirty="0" smtClean="0"/>
              <a:t>Gospel.</a:t>
            </a:r>
            <a:endParaRPr lang="pt-BR" sz="4000" b="1" dirty="0">
              <a:solidFill>
                <a:srgbClr val="99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3068960"/>
            <a:ext cx="7560840" cy="838200"/>
          </a:xfrm>
          <a:effectLst/>
        </p:spPr>
        <p:txBody>
          <a:bodyPr>
            <a:noAutofit/>
          </a:bodyPr>
          <a:lstStyle/>
          <a:p>
            <a:r>
              <a:rPr lang="en-US" sz="4000" cap="none" dirty="0" smtClean="0">
                <a:effectLst/>
                <a:latin typeface="+mn-lt"/>
              </a:rPr>
              <a:t>In some places the rates are as alarming as they are in gospel-resistant countries elsewhere in the world…</a:t>
            </a:r>
            <a:br>
              <a:rPr lang="en-US" sz="4000" cap="none" dirty="0" smtClean="0">
                <a:effectLst/>
                <a:latin typeface="+mn-lt"/>
              </a:rPr>
            </a:br>
            <a:r>
              <a:rPr lang="en-US" sz="4000" cap="none" dirty="0" smtClean="0">
                <a:effectLst/>
                <a:latin typeface="+mn-lt"/>
              </a:rPr>
              <a:t>where it is forbidden to preach the gospel.</a:t>
            </a:r>
            <a:endParaRPr lang="en-US" sz="4000" cap="none" dirty="0">
              <a:effectLst/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888"/>
            <a:ext cx="8532440" cy="1143000"/>
          </a:xfrm>
          <a:effectLst/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cap="none" dirty="0" smtClean="0">
                <a:effectLst/>
              </a:rPr>
              <a:t>For example, the </a:t>
            </a:r>
            <a:r>
              <a:rPr lang="en-US" cap="none" dirty="0" smtClean="0">
                <a:effectLst/>
              </a:rPr>
              <a:t>Northeastern state </a:t>
            </a:r>
            <a:r>
              <a:rPr lang="en-US" cap="none" dirty="0" smtClean="0">
                <a:effectLst/>
              </a:rPr>
              <a:t>of </a:t>
            </a:r>
            <a:r>
              <a:rPr lang="en-US" cap="none" dirty="0" err="1" smtClean="0">
                <a:effectLst/>
              </a:rPr>
              <a:t>Ceará</a:t>
            </a:r>
            <a:endParaRPr lang="pt-BR" sz="4000" b="1" cap="none" dirty="0" smtClean="0">
              <a:solidFill>
                <a:srgbClr val="990000"/>
              </a:solidFill>
              <a:effectLst/>
              <a:latin typeface="Eras Bold ITC" pitchFamily="34" charset="0"/>
            </a:endParaRPr>
          </a:p>
        </p:txBody>
      </p:sp>
      <p:pic>
        <p:nvPicPr>
          <p:cNvPr id="41987" name="Picture 3" descr="C:\Users\Presidência\Pictures\mapa_c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9412" y="1628800"/>
            <a:ext cx="3888432" cy="43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244475"/>
            <a:ext cx="9144000" cy="895350"/>
          </a:xfrm>
          <a:prstGeom prst="rect">
            <a:avLst/>
          </a:prstGeom>
          <a:noFill/>
          <a:ln/>
          <a:effectLst>
            <a:outerShdw dist="28398" dir="20006097" algn="ctr" rotWithShape="0">
              <a:srgbClr val="FF0000">
                <a:alpha val="50000"/>
              </a:srgbClr>
            </a:outerShdw>
          </a:effectLst>
        </p:spPr>
        <p:txBody>
          <a:bodyPr/>
          <a:lstStyle/>
          <a:p>
            <a:pPr algn="ctr"/>
            <a:r>
              <a:rPr lang="en-US" sz="4000" dirty="0" smtClean="0"/>
              <a:t>CEARÁ HAS 184 MUNICIPALITIES</a:t>
            </a:r>
          </a:p>
          <a:p>
            <a:r>
              <a:rPr lang="en-US" sz="4000" dirty="0" smtClean="0"/>
              <a:t/>
            </a:r>
            <a:br>
              <a:rPr lang="en-US" sz="4000" dirty="0" smtClean="0"/>
            </a:br>
            <a:endParaRPr lang="pt-BR" sz="4000" kern="0" dirty="0" smtClean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algn="ctr" rotWithShape="0">
              <a:srgbClr val="FF000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 smtClean="0"/>
              <a:t>These SEVEN CENTERS of </a:t>
            </a:r>
            <a:r>
              <a:rPr lang="en-US" sz="2400" dirty="0" smtClean="0"/>
              <a:t>idolatry form </a:t>
            </a:r>
            <a:r>
              <a:rPr lang="en-US" sz="2400" dirty="0" smtClean="0"/>
              <a:t>the number “7” over </a:t>
            </a:r>
            <a:r>
              <a:rPr lang="en-US" sz="2400" dirty="0" err="1"/>
              <a:t>Ceará</a:t>
            </a:r>
            <a:endParaRPr lang="pt-BR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989513" y="908720"/>
            <a:ext cx="41910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pt-BR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8,185,286 inhabitants</a:t>
            </a:r>
            <a:endParaRPr lang="pt-BR" sz="1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pt-BR" sz="1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pt-B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Seven cities enslaved by deep idolatry: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pt-BR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JUAZEIRO 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 </a:t>
            </a: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NORTE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ARARIPE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CANINDÉ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BATURITÉ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TABULEIRO 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 </a:t>
            </a: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NORTE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QUIXADÁ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BARROQUINHA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" y="1219200"/>
            <a:ext cx="44037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72008" y="404664"/>
            <a:ext cx="4716016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/>
              <a:t>The total population of </a:t>
            </a:r>
            <a:r>
              <a:rPr lang="en-US" sz="4400" dirty="0" err="1"/>
              <a:t>Ceara</a:t>
            </a:r>
            <a:r>
              <a:rPr lang="en-US" sz="4400" dirty="0"/>
              <a:t> </a:t>
            </a:r>
            <a:r>
              <a:rPr lang="en-US" sz="4400" dirty="0" smtClean="0"/>
              <a:t>is </a:t>
            </a:r>
            <a:r>
              <a:rPr lang="pt-BR" sz="44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8,185,286</a:t>
            </a:r>
          </a:p>
          <a:p>
            <a:pPr algn="ctr">
              <a:defRPr/>
            </a:pPr>
            <a:r>
              <a:rPr lang="pt-BR" sz="4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pt-BR" sz="4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pt-BR" sz="5400" dirty="0" smtClean="0">
                <a:solidFill>
                  <a:srgbClr val="FF0000"/>
                </a:solidFill>
                <a:latin typeface="Arial Black" pitchFamily="34" charset="0"/>
              </a:rPr>
              <a:t>7,203,052</a:t>
            </a:r>
            <a:endParaRPr lang="pt-BR" sz="5400" dirty="0">
              <a:solidFill>
                <a:srgbClr val="FF0000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en-US" sz="4400" dirty="0" smtClean="0"/>
              <a:t>remain to </a:t>
            </a:r>
            <a:r>
              <a:rPr lang="en-US" sz="4400" dirty="0"/>
              <a:t>be evangelized</a:t>
            </a:r>
            <a:endParaRPr lang="pt-BR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1" name="Picture 3" descr="jangadei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7050" y="571500"/>
            <a:ext cx="200977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vaqueir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332163"/>
            <a:ext cx="22336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rendeir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71500"/>
            <a:ext cx="2233612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indigena ceara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3357563"/>
            <a:ext cx="228600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indo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4929188"/>
            <a:ext cx="228600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Sem títu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716" y="1556792"/>
            <a:ext cx="2324100" cy="2686050"/>
          </a:xfrm>
          <a:prstGeom prst="rect">
            <a:avLst/>
          </a:prstGeom>
        </p:spPr>
      </p:pic>
      <p:pic>
        <p:nvPicPr>
          <p:cNvPr id="10" name="Picture 3" descr="C:\Users\Presidência\Pictures\mapa-do-nordes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908720"/>
            <a:ext cx="4896544" cy="5209924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67544" y="-158774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6000" b="1" dirty="0" smtClean="0">
                <a:ln w="1143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achen-Bold" pitchFamily="2" charset="0"/>
              </a:rPr>
              <a:t>BRAZIL’S </a:t>
            </a:r>
            <a:r>
              <a:rPr kumimoji="0" lang="pt-BR" sz="6000" b="1" i="0" u="none" strike="noStrike" kern="1200" cap="none" spc="0" normalizeH="0" baseline="0" noProof="0" dirty="0" smtClean="0">
                <a:ln w="1143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achen-Bold" pitchFamily="2" charset="0"/>
                <a:ea typeface="+mj-ea"/>
                <a:cs typeface="+mj-cs"/>
              </a:rPr>
              <a:t>NORTHEAST</a:t>
            </a:r>
            <a:endParaRPr kumimoji="0" lang="pt-BR" sz="6000" b="1" i="0" u="none" strike="noStrike" kern="1200" cap="none" spc="0" normalizeH="0" baseline="0" noProof="0" dirty="0">
              <a:ln w="1143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achen-Bold" pitchFamily="2" charset="0"/>
              <a:ea typeface="+mj-ea"/>
              <a:cs typeface="+mj-cs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269598" y="5805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 w="1143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achen-Bold" pitchFamily="2" charset="0"/>
                <a:ea typeface="+mj-ea"/>
                <a:cs typeface="+mj-cs"/>
              </a:rPr>
              <a:t>“SERTÃO NORDESTINO”</a:t>
            </a:r>
            <a:endParaRPr kumimoji="0" lang="pt-BR" sz="4000" b="1" i="0" u="none" strike="noStrike" kern="1200" cap="none" spc="0" normalizeH="0" baseline="0" noProof="0" dirty="0">
              <a:ln w="1143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achen-Bold" pitchFamily="2" charset="0"/>
              <a:ea typeface="+mj-ea"/>
              <a:cs typeface="+mj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772774" y="764704"/>
            <a:ext cx="23790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 smtClean="0">
                <a:ln w="1905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pt-BR" sz="4400" b="1" dirty="0" smtClean="0">
                <a:ln w="1905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STATES</a:t>
            </a:r>
            <a:endParaRPr lang="pt-BR" sz="4400" b="1" cap="none" spc="0" dirty="0">
              <a:ln w="1905"/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88107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7 -1.11111E-6 C -0.03437 -0.08125 -0.04601 -0.16227 -0.03837 -0.18657 C -0.03073 -0.21042 0.01424 -0.15278 0.02413 -0.14606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ortalez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492375"/>
            <a:ext cx="813593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8313" y="549275"/>
            <a:ext cx="79200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 smtClean="0"/>
              <a:t>97</a:t>
            </a:r>
            <a:r>
              <a:rPr lang="en-US" sz="4000" dirty="0"/>
              <a:t>% of </a:t>
            </a:r>
            <a:r>
              <a:rPr lang="en-US" sz="4000" dirty="0" smtClean="0"/>
              <a:t>all evangelicals in </a:t>
            </a:r>
            <a:r>
              <a:rPr lang="en-US" sz="4000" dirty="0" err="1" smtClean="0"/>
              <a:t>Ceará</a:t>
            </a:r>
            <a:r>
              <a:rPr lang="en-US" sz="4000" dirty="0" smtClean="0"/>
              <a:t> live </a:t>
            </a:r>
            <a:r>
              <a:rPr lang="en-US" sz="4000" dirty="0"/>
              <a:t>in </a:t>
            </a:r>
            <a:r>
              <a:rPr lang="en-US" sz="4000" dirty="0" smtClean="0"/>
              <a:t>one city: Fortaleza on the coast</a:t>
            </a:r>
            <a:endParaRPr lang="pt-BR" sz="4000" b="1" dirty="0">
              <a:solidFill>
                <a:srgbClr val="000099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emunic20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04"/>
              </a:clrFrom>
              <a:clrTo>
                <a:srgbClr val="FCFE0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7182" y="1647147"/>
            <a:ext cx="5400675" cy="438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39552" y="188640"/>
            <a:ext cx="81359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dirty="0"/>
              <a:t>The </a:t>
            </a:r>
            <a:r>
              <a:rPr lang="en-US" sz="4000" dirty="0" smtClean="0"/>
              <a:t>remaining 3% </a:t>
            </a:r>
            <a:r>
              <a:rPr lang="en-US" sz="4000" dirty="0"/>
              <a:t>of evangelicals are </a:t>
            </a:r>
            <a:r>
              <a:rPr lang="en-US" sz="4000" dirty="0" smtClean="0"/>
              <a:t>scattered in </a:t>
            </a:r>
            <a:r>
              <a:rPr lang="en-US" sz="4000" dirty="0"/>
              <a:t>other municipalities</a:t>
            </a:r>
            <a:endParaRPr lang="pt-BR" sz="4000" b="1" dirty="0">
              <a:solidFill>
                <a:srgbClr val="99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052" y="6165304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Red means less than 5% evangelicals while grey means 5 to 10% evangelical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12560" y="-243408"/>
            <a:ext cx="9144000" cy="6858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pt-BR"/>
          </a:p>
        </p:txBody>
      </p:sp>
      <p:pic>
        <p:nvPicPr>
          <p:cNvPr id="2054" name="Picture 3" descr="Foto 06 Subida do Hor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3400" y="4267200"/>
            <a:ext cx="31369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2088726"/>
              </p:ext>
            </p:extLst>
          </p:nvPr>
        </p:nvGraphicFramePr>
        <p:xfrm>
          <a:off x="6129338" y="926992"/>
          <a:ext cx="2900362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76" name="Photo Editor Photo" r:id="rId4" imgW="11031490" imgH="7535327" progId="">
                  <p:embed/>
                </p:oleObj>
              </mc:Choice>
              <mc:Fallback>
                <p:oleObj name="Photo Editor Photo" r:id="rId4" imgW="11031490" imgH="7535327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9338" y="926992"/>
                        <a:ext cx="2900362" cy="198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6" name="Picture 6" descr="Foto 01 Bem vindo a Capital da Fé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" y="926992"/>
            <a:ext cx="29876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759758"/>
              </p:ext>
            </p:extLst>
          </p:nvPr>
        </p:nvGraphicFramePr>
        <p:xfrm>
          <a:off x="3136900" y="926992"/>
          <a:ext cx="2954338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77" name="Foto do Photo Editor" r:id="rId7" imgW="3323810" imgH="2228571" progId="">
                  <p:embed/>
                </p:oleObj>
              </mc:Choice>
              <mc:Fallback>
                <p:oleObj name="Foto do Photo Editor" r:id="rId7" imgW="3323810" imgH="222857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6900" y="926992"/>
                        <a:ext cx="2954338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Rectangle 8"/>
          <p:cNvSpPr>
            <a:spLocks noChangeArrowheads="1"/>
          </p:cNvSpPr>
          <p:nvPr/>
        </p:nvSpPr>
        <p:spPr bwMode="auto">
          <a:xfrm>
            <a:off x="114300" y="71519"/>
            <a:ext cx="8915400" cy="7620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t-BR" sz="36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Juazeiro do Norte, the capital of idolatry</a:t>
            </a:r>
            <a:endParaRPr lang="pt-BR" sz="3600" b="1" dirty="0" smtClean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6248400" y="4267200"/>
          <a:ext cx="28575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78" name="Photo Editor Photo" r:id="rId9" imgW="10752381" imgH="7457143" progId="">
                  <p:embed/>
                </p:oleObj>
              </mc:Choice>
              <mc:Fallback>
                <p:oleObj name="Photo Editor Photo" r:id="rId9" imgW="10752381" imgH="7457143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4267200"/>
                        <a:ext cx="28575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861049"/>
            <a:ext cx="2921000" cy="288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00" y="2925450"/>
            <a:ext cx="3000375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“Welcome to the capital of the Faith: Father Cicero – the reason for everything”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1238" y="3033698"/>
            <a:ext cx="297656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“Thank you, Father Cicero…”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t3.gstatic.com/images?q=tbn:ANd9GcQAoJU13OSNdhJe-JKh8nor1VfZrs0RVIMhR9-vUbs5OVudolc&amp;t=1&amp;usg=__rzN6MfJ_0kaf0jorkHACQqA0-Ag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85384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47864" y="2636912"/>
            <a:ext cx="5688632" cy="3024336"/>
          </a:xfrm>
          <a:solidFill>
            <a:srgbClr val="003300"/>
          </a:solidFill>
        </p:spPr>
        <p:txBody>
          <a:bodyPr>
            <a:noAutofit/>
          </a:bodyPr>
          <a:lstStyle/>
          <a:p>
            <a:pPr algn="ctr"/>
            <a:r>
              <a:rPr lang="pt-BR" dirty="0" smtClean="0">
                <a:solidFill>
                  <a:srgbClr val="003300"/>
                </a:solidFill>
                <a:latin typeface="+mn-lt"/>
              </a:rPr>
              <a:t/>
            </a:r>
            <a:br>
              <a:rPr lang="pt-BR" dirty="0" smtClean="0">
                <a:solidFill>
                  <a:srgbClr val="003300"/>
                </a:solidFill>
                <a:latin typeface="+mn-lt"/>
              </a:rPr>
            </a:br>
            <a:r>
              <a:rPr lang="pt-BR" dirty="0" smtClean="0">
                <a:solidFill>
                  <a:srgbClr val="003300"/>
                </a:solidFill>
                <a:latin typeface="+mn-lt"/>
              </a:rPr>
              <a:t/>
            </a:r>
            <a:br>
              <a:rPr lang="pt-BR" dirty="0" smtClean="0">
                <a:solidFill>
                  <a:srgbClr val="003300"/>
                </a:solidFill>
                <a:latin typeface="+mn-lt"/>
              </a:rPr>
            </a:br>
            <a:r>
              <a:rPr lang="pt-BR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>FOR THE </a:t>
            </a:r>
            <a:r>
              <a:rPr lang="pt-BR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>EVANGELIZATION OF SERTÃO NORDESTINO</a:t>
            </a:r>
            <a:r>
              <a:rPr lang="pt-BR" sz="7200" dirty="0" smtClean="0">
                <a:solidFill>
                  <a:srgbClr val="003300"/>
                </a:solidFill>
                <a:latin typeface="+mn-lt"/>
              </a:rPr>
              <a:t/>
            </a:r>
            <a:br>
              <a:rPr lang="pt-BR" sz="7200" dirty="0" smtClean="0">
                <a:solidFill>
                  <a:srgbClr val="003300"/>
                </a:solidFill>
                <a:latin typeface="+mn-lt"/>
              </a:rPr>
            </a:br>
            <a:endParaRPr lang="pt-BR" sz="7200" dirty="0">
              <a:solidFill>
                <a:srgbClr val="003300"/>
              </a:solidFill>
              <a:latin typeface="+mn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147536" y="2780928"/>
            <a:ext cx="2089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t-BR" sz="5400" b="1" dirty="0" smtClean="0">
                <a:ln>
                  <a:solidFill>
                    <a:srgbClr val="FFFF00"/>
                  </a:solidFill>
                </a:ln>
                <a:solidFill>
                  <a:schemeClr val="accent3"/>
                </a:solidFill>
                <a:latin typeface="Cooper Std Black" pitchFamily="18" charset="0"/>
                <a:cs typeface="Aharoni" pitchFamily="2" charset="-79"/>
              </a:rPr>
              <a:t>P</a:t>
            </a:r>
            <a:r>
              <a:rPr lang="pt-BR" sz="5400" b="1" cap="none" spc="0" dirty="0" smtClean="0">
                <a:ln>
                  <a:solidFill>
                    <a:srgbClr val="FFFF00"/>
                  </a:solidFill>
                </a:ln>
                <a:solidFill>
                  <a:schemeClr val="accent3"/>
                </a:solidFill>
                <a:effectLst/>
                <a:latin typeface="Cooper Std Black" pitchFamily="18" charset="0"/>
                <a:cs typeface="Aharoni" pitchFamily="2" charset="-79"/>
              </a:rPr>
              <a:t>ray...</a:t>
            </a:r>
            <a:endParaRPr lang="pt-BR" sz="5400" b="1" cap="none" spc="0" dirty="0">
              <a:ln>
                <a:solidFill>
                  <a:srgbClr val="FFFF00"/>
                </a:solidFill>
              </a:ln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67544" y="1340768"/>
            <a:ext cx="835342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pt-BR" sz="4000" b="1" dirty="0" smtClean="0">
                <a:solidFill>
                  <a:srgbClr val="990000"/>
                </a:solidFill>
                <a:latin typeface="Verdana" pitchFamily="34" charset="0"/>
              </a:rPr>
              <a:t>There are two very different realities in Brazil’s </a:t>
            </a:r>
            <a:r>
              <a:rPr lang="pt-BR" sz="4000" b="1" dirty="0" smtClean="0">
                <a:solidFill>
                  <a:srgbClr val="990000"/>
                </a:solidFill>
                <a:latin typeface="Verdana" pitchFamily="34" charset="0"/>
              </a:rPr>
              <a:t>Northeast---known in Portuguese as the:</a:t>
            </a:r>
          </a:p>
          <a:p>
            <a:pPr lvl="0" algn="ctr">
              <a:spcBef>
                <a:spcPct val="50000"/>
              </a:spcBef>
            </a:pPr>
            <a:r>
              <a:rPr lang="pt-BR" sz="4000" b="1" dirty="0" smtClean="0">
                <a:ln w="1143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achen-Bold" pitchFamily="2" charset="0"/>
              </a:rPr>
              <a:t>“</a:t>
            </a:r>
            <a:r>
              <a:rPr lang="pt-BR" sz="4000" b="1" dirty="0">
                <a:ln w="1143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achen-Bold" pitchFamily="2" charset="0"/>
              </a:rPr>
              <a:t>SERTÃO NORDESTINO</a:t>
            </a:r>
            <a:r>
              <a:rPr lang="pt-BR" sz="4000" b="1" dirty="0" smtClean="0">
                <a:ln w="1143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achen-Bold" pitchFamily="2" charset="0"/>
              </a:rPr>
              <a:t>”</a:t>
            </a:r>
            <a:endParaRPr lang="pt-BR" sz="4000" b="1" dirty="0">
              <a:solidFill>
                <a:srgbClr val="99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547813" y="260350"/>
            <a:ext cx="64087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5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First...</a:t>
            </a:r>
            <a:endParaRPr lang="pt-BR" sz="5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0" y="2348880"/>
            <a:ext cx="43561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Beautiful beaches </a:t>
            </a:r>
            <a:r>
              <a:rPr lang="en-US" sz="2800" dirty="0" smtClean="0"/>
              <a:t>there with </a:t>
            </a:r>
            <a:r>
              <a:rPr lang="en-US" sz="2800" dirty="0"/>
              <a:t>warm </a:t>
            </a:r>
            <a:r>
              <a:rPr lang="en-US" sz="2800" dirty="0" smtClean="0"/>
              <a:t>water</a:t>
            </a:r>
          </a:p>
          <a:p>
            <a:pPr marL="457200" indent="-457200" algn="ctr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800" dirty="0" smtClean="0"/>
              <a:t>Crowded malls</a:t>
            </a:r>
          </a:p>
          <a:p>
            <a:pPr marL="457200" indent="-457200" algn="ctr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800" dirty="0" smtClean="0"/>
              <a:t>Bustling trade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Imagem 7" descr="praia de genibau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28750"/>
            <a:ext cx="4572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shopping aldeo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28750"/>
            <a:ext cx="4572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comercio em nata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28750"/>
            <a:ext cx="4572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igreja lota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428750"/>
            <a:ext cx="4572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</p:stCondLst>
                            <p:childTnLst>
                              <p:par>
                                <p:cTn id="1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5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5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5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850"/>
                            </p:stCondLst>
                            <p:childTnLst>
                              <p:par>
                                <p:cTn id="34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042988" y="333375"/>
            <a:ext cx="69135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5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But also...</a:t>
            </a:r>
            <a:endParaRPr lang="pt-BR" sz="5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5412712" y="2276872"/>
            <a:ext cx="3635375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dirty="0" smtClean="0"/>
              <a:t>The overwhelming prevalence of t</a:t>
            </a:r>
            <a:r>
              <a:rPr lang="pt-BR" sz="2800" dirty="0" smtClean="0"/>
              <a:t>raditional Roman Catholicism </a:t>
            </a:r>
            <a:r>
              <a:rPr lang="pt-BR" sz="2800" dirty="0" smtClean="0"/>
              <a:t>mixed </a:t>
            </a:r>
            <a:r>
              <a:rPr lang="pt-BR" sz="2800" dirty="0" smtClean="0"/>
              <a:t>w</a:t>
            </a:r>
            <a:r>
              <a:rPr lang="en-US" sz="2800" dirty="0" err="1" smtClean="0"/>
              <a:t>ith</a:t>
            </a:r>
            <a:r>
              <a:rPr lang="en-US" sz="2800" dirty="0" smtClean="0"/>
              <a:t> extreme </a:t>
            </a:r>
            <a:r>
              <a:rPr lang="en-US" sz="2800" dirty="0" smtClean="0"/>
              <a:t>idolatry:</a:t>
            </a:r>
            <a:endParaRPr lang="en-US" sz="1200" dirty="0" smtClean="0"/>
          </a:p>
          <a:p>
            <a:pPr algn="ctr"/>
            <a:endParaRPr lang="en-US" sz="1100" dirty="0" smtClean="0"/>
          </a:p>
          <a:p>
            <a:pPr algn="ctr"/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This is the Sertão Nordestino.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spcBef>
                <a:spcPct val="50000"/>
              </a:spcBef>
              <a:defRPr/>
            </a:pP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36868" name="Picture 4" descr="Zona Rur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989138"/>
            <a:ext cx="51847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fotos projeto cariri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989138"/>
            <a:ext cx="5184775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fotos projeto cariri 1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989138"/>
            <a:ext cx="51847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5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5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5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95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5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05880"/>
            <a:ext cx="353695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cap="none" dirty="0" smtClean="0">
                <a:effectLst/>
              </a:rPr>
              <a:t>It is a rich land…</a:t>
            </a:r>
            <a:endParaRPr lang="pt-BR" sz="5400" cap="none" dirty="0" smtClean="0">
              <a:solidFill>
                <a:srgbClr val="990000"/>
              </a:solidFill>
              <a:effectLst/>
            </a:endParaRPr>
          </a:p>
        </p:txBody>
      </p:sp>
      <p:pic>
        <p:nvPicPr>
          <p:cNvPr id="28675" name="Picture 3" descr="milh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47913"/>
            <a:ext cx="4038600" cy="3028950"/>
          </a:xfrm>
        </p:spPr>
      </p:pic>
      <p:pic>
        <p:nvPicPr>
          <p:cNvPr id="28676" name="Picture 4" descr="sertanej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1125538"/>
            <a:ext cx="4103687" cy="2720975"/>
          </a:xfrm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788024" y="4077072"/>
            <a:ext cx="37086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dirty="0" smtClean="0"/>
              <a:t>...w</a:t>
            </a:r>
            <a:r>
              <a:rPr lang="pt-BR" sz="2800" dirty="0" smtClean="0"/>
              <a:t>ith very poor people</a:t>
            </a:r>
            <a:endParaRPr lang="pt-BR" sz="2800" b="1" dirty="0">
              <a:solidFill>
                <a:srgbClr val="99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333375"/>
            <a:ext cx="8893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/>
              <a:t>One of the </a:t>
            </a:r>
            <a:r>
              <a:rPr lang="en-US" sz="3600" dirty="0" smtClean="0"/>
              <a:t>sunniest regions on earth…</a:t>
            </a:r>
            <a:endParaRPr lang="pt-BR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50825" y="4724400"/>
            <a:ext cx="42497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/>
              <a:t>Over </a:t>
            </a:r>
            <a:r>
              <a:rPr lang="en-US" sz="2800" dirty="0"/>
              <a:t>8 hours </a:t>
            </a:r>
            <a:r>
              <a:rPr lang="en-US" sz="2800" dirty="0" smtClean="0"/>
              <a:t>of sunshine every </a:t>
            </a:r>
            <a:r>
              <a:rPr lang="en-US" sz="2800" dirty="0"/>
              <a:t>day on </a:t>
            </a:r>
            <a:r>
              <a:rPr lang="en-US" sz="2800" dirty="0" smtClean="0"/>
              <a:t>the average</a:t>
            </a:r>
            <a:endParaRPr lang="pt-BR" sz="2800" dirty="0">
              <a:solidFill>
                <a:srgbClr val="990000"/>
              </a:solidFill>
            </a:endParaRPr>
          </a:p>
        </p:txBody>
      </p:sp>
      <p:pic>
        <p:nvPicPr>
          <p:cNvPr id="29700" name="Picture 4" descr="ceara_praias_beache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989138"/>
            <a:ext cx="3960812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irrigação de tomatei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429000"/>
            <a:ext cx="3671888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716017" y="2319447"/>
            <a:ext cx="432048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In </a:t>
            </a:r>
            <a:r>
              <a:rPr lang="en-US" sz="2800" dirty="0"/>
              <a:t>irrigated </a:t>
            </a:r>
            <a:r>
              <a:rPr lang="en-US" sz="2800" dirty="0" smtClean="0"/>
              <a:t>areas there can be 3 harvests </a:t>
            </a:r>
            <a:r>
              <a:rPr lang="en-US" sz="2800" dirty="0" smtClean="0"/>
              <a:t>each year</a:t>
            </a:r>
            <a:endParaRPr lang="en-US" sz="2800" dirty="0"/>
          </a:p>
          <a:p>
            <a:r>
              <a:rPr lang="en-US" sz="2800" dirty="0"/>
              <a:t/>
            </a:r>
            <a:br>
              <a:rPr lang="en-US" sz="2800" dirty="0"/>
            </a:br>
            <a:endParaRPr lang="pt-BR" sz="2800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699" grpId="0"/>
      <p:bldP spid="2970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11560" y="188640"/>
            <a:ext cx="78488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THE SERTÃO NORDESTINO </a:t>
            </a:r>
            <a:endParaRPr lang="pt-BR" sz="36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42589" y="5436340"/>
            <a:ext cx="8786812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 smtClean="0"/>
              <a:t>…the Northeast is the least evangelized region of Brazil with the red areas less than 5% evangelical</a:t>
            </a:r>
            <a:endParaRPr lang="pt-BR" sz="3200" dirty="0">
              <a:solidFill>
                <a:srgbClr val="9900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771800" y="3645024"/>
            <a:ext cx="1080120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945" y="1048886"/>
            <a:ext cx="5372100" cy="41484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1520" y="-747464"/>
            <a:ext cx="8712646" cy="568801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t-BR" sz="4400" b="1" dirty="0" smtClean="0">
                <a:solidFill>
                  <a:srgbClr val="990000"/>
                </a:solidFill>
                <a:latin typeface="Verdana" pitchFamily="34" charset="0"/>
              </a:rPr>
              <a:t>The “Sertão Nordestino” </a:t>
            </a:r>
          </a:p>
          <a:p>
            <a:pPr algn="ctr"/>
            <a:endParaRPr lang="en-US" sz="1800" dirty="0" smtClean="0"/>
          </a:p>
          <a:p>
            <a:pPr algn="ctr"/>
            <a:r>
              <a:rPr lang="en-US" sz="4400" dirty="0" smtClean="0"/>
              <a:t>is </a:t>
            </a:r>
            <a:r>
              <a:rPr lang="en-US" sz="4400" dirty="0"/>
              <a:t>the biggest missionary </a:t>
            </a:r>
            <a:r>
              <a:rPr lang="en-US" sz="4400" dirty="0" smtClean="0"/>
              <a:t>challenge in Brazil</a:t>
            </a:r>
            <a:endParaRPr lang="pt-BR" sz="4400" b="1" dirty="0" smtClean="0">
              <a:solidFill>
                <a:srgbClr val="99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858</TotalTime>
  <Words>463</Words>
  <Application>Microsoft Office PowerPoint</Application>
  <PresentationFormat>On-screen Show (4:3)</PresentationFormat>
  <Paragraphs>73</Paragraphs>
  <Slides>23</Slides>
  <Notes>3</Notes>
  <HiddenSlides>1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Aachen-Bold</vt:lpstr>
      <vt:lpstr>Aharoni</vt:lpstr>
      <vt:lpstr>Arial</vt:lpstr>
      <vt:lpstr>Arial Black</vt:lpstr>
      <vt:lpstr>Calibri</vt:lpstr>
      <vt:lpstr>Cooper Std Black</vt:lpstr>
      <vt:lpstr>Eras Bold ITC</vt:lpstr>
      <vt:lpstr>Franklin Gothic Book</vt:lpstr>
      <vt:lpstr>Franklin Gothic Medium</vt:lpstr>
      <vt:lpstr>Times New Roman</vt:lpstr>
      <vt:lpstr>Verdana</vt:lpstr>
      <vt:lpstr>Wingdings</vt:lpstr>
      <vt:lpstr>Wingdings 2</vt:lpstr>
      <vt:lpstr>Trek</vt:lpstr>
      <vt:lpstr>Photo Editor Photo</vt:lpstr>
      <vt:lpstr>Foto do Photo Editor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is a rich land…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some places the rates are as alarming as they are in gospel-resistant countries elsewhere in the world… where it is forbidden to preach the gospel.</vt:lpstr>
      <vt:lpstr>For example, the Northeastern state of Ceará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FOR THE EVANGELIZATION OF SERTÃO NORDESTINO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luiza</dc:creator>
  <cp:lastModifiedBy>William Lau</cp:lastModifiedBy>
  <cp:revision>114</cp:revision>
  <dcterms:created xsi:type="dcterms:W3CDTF">2012-05-13T11:08:36Z</dcterms:created>
  <dcterms:modified xsi:type="dcterms:W3CDTF">2016-06-23T15:54:56Z</dcterms:modified>
</cp:coreProperties>
</file>